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Noto Sans T Chinese" panose="02020500000000000000" charset="-120"/>
      <p:regular r:id="rId19"/>
    </p:embeddedFont>
    <p:embeddedFont>
      <p:font typeface="Noto Sans T Chinese Bold" panose="02020500000000000000" charset="-120"/>
      <p:regular r:id="rId20"/>
    </p:embeddedFont>
    <p:embeddedFont>
      <p:font typeface="Oswald Bold" panose="02020500000000000000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(3-1work.py) 奇偶數判斷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(3_2work.py)成績判斷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(3_3work.py)AND判斷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(3_3work.py)AND判斷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(3_4work.py)OR判斷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(3-5work.py)判斷象限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(3_6work.py)平年與閏年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(3-7homework.py)兩光占卜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(3-8work.py)布林判斷</a:t>
            </a:r>
          </a:p>
          <a:p>
            <a:r>
              <a:rPr lang="en-US"/>
              <a:t>請利用布林去判斷以下運算式是True還是False並用print輸出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236347" y="3202251"/>
            <a:ext cx="9815307" cy="420886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568404" y="395479"/>
            <a:ext cx="2209295" cy="2209295"/>
          </a:xfrm>
          <a:custGeom>
            <a:avLst/>
            <a:gdLst/>
            <a:ahLst/>
            <a:cxnLst/>
            <a:rect l="l" t="t" r="r" b="b"/>
            <a:pathLst>
              <a:path w="2209295" h="2209295">
                <a:moveTo>
                  <a:pt x="0" y="0"/>
                </a:moveTo>
                <a:lnTo>
                  <a:pt x="2209295" y="0"/>
                </a:lnTo>
                <a:lnTo>
                  <a:pt x="2209295" y="2209295"/>
                </a:lnTo>
                <a:lnTo>
                  <a:pt x="0" y="22092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454472" y="4972050"/>
            <a:ext cx="15218580" cy="1685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99"/>
              </a:lnSpc>
            </a:pPr>
            <a:r>
              <a:rPr lang="en-US" sz="9999" spc="979">
                <a:solidFill>
                  <a:srgbClr val="231F20"/>
                </a:solidFill>
                <a:ea typeface="Oswald Bold"/>
              </a:rPr>
              <a:t>邏輯與判斷式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36347" y="3438109"/>
            <a:ext cx="9815307" cy="118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>
                <a:solidFill>
                  <a:srgbClr val="231F20"/>
                </a:solidFill>
                <a:latin typeface="Oswald Bold"/>
                <a:ea typeface="Oswald Bold"/>
              </a:rPr>
              <a:t>PYGAME-五子棋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240394" y="3201366"/>
            <a:ext cx="3916064" cy="4655627"/>
          </a:xfrm>
          <a:custGeom>
            <a:avLst/>
            <a:gdLst/>
            <a:ahLst/>
            <a:cxnLst/>
            <a:rect l="l" t="t" r="r" b="b"/>
            <a:pathLst>
              <a:path w="3916064" h="4655627">
                <a:moveTo>
                  <a:pt x="0" y="0"/>
                </a:moveTo>
                <a:lnTo>
                  <a:pt x="3916064" y="0"/>
                </a:lnTo>
                <a:lnTo>
                  <a:pt x="3916064" y="4655627"/>
                </a:lnTo>
                <a:lnTo>
                  <a:pt x="0" y="46556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299646" b="-108592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232115" y="857250"/>
            <a:ext cx="1182377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  <a:ea typeface="Oswald Bold"/>
              </a:rPr>
              <a:t>邏輯運算子-OR</a:t>
            </a:r>
          </a:p>
        </p:txBody>
      </p:sp>
      <p:sp>
        <p:nvSpPr>
          <p:cNvPr id="6" name="Freeform 6"/>
          <p:cNvSpPr/>
          <p:nvPr/>
        </p:nvSpPr>
        <p:spPr>
          <a:xfrm>
            <a:off x="8156458" y="3201366"/>
            <a:ext cx="5996511" cy="4655627"/>
          </a:xfrm>
          <a:custGeom>
            <a:avLst/>
            <a:gdLst/>
            <a:ahLst/>
            <a:cxnLst/>
            <a:rect l="l" t="t" r="r" b="b"/>
            <a:pathLst>
              <a:path w="5996511" h="4655627">
                <a:moveTo>
                  <a:pt x="0" y="0"/>
                </a:moveTo>
                <a:lnTo>
                  <a:pt x="5996511" y="0"/>
                </a:lnTo>
                <a:lnTo>
                  <a:pt x="5996511" y="4655627"/>
                </a:lnTo>
                <a:lnTo>
                  <a:pt x="0" y="46556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5272" t="-108592" r="-95719"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915549" y="3153777"/>
            <a:ext cx="11366925" cy="4664070"/>
          </a:xfrm>
          <a:custGeom>
            <a:avLst/>
            <a:gdLst/>
            <a:ahLst/>
            <a:cxnLst/>
            <a:rect l="l" t="t" r="r" b="b"/>
            <a:pathLst>
              <a:path w="11366925" h="4664070">
                <a:moveTo>
                  <a:pt x="0" y="0"/>
                </a:moveTo>
                <a:lnTo>
                  <a:pt x="11366925" y="0"/>
                </a:lnTo>
                <a:lnTo>
                  <a:pt x="11366925" y="4664070"/>
                </a:lnTo>
                <a:lnTo>
                  <a:pt x="0" y="46640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232115" y="857250"/>
            <a:ext cx="1182377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  <a:ea typeface="Oswald Bold"/>
              </a:rPr>
              <a:t>邏輯運算子-OR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61312" y="4088710"/>
            <a:ext cx="5906661" cy="5882025"/>
          </a:xfrm>
          <a:custGeom>
            <a:avLst/>
            <a:gdLst/>
            <a:ahLst/>
            <a:cxnLst/>
            <a:rect l="l" t="t" r="r" b="b"/>
            <a:pathLst>
              <a:path w="5906661" h="5882025">
                <a:moveTo>
                  <a:pt x="0" y="0"/>
                </a:moveTo>
                <a:lnTo>
                  <a:pt x="5906662" y="0"/>
                </a:lnTo>
                <a:lnTo>
                  <a:pt x="5906662" y="5882025"/>
                </a:lnTo>
                <a:lnTo>
                  <a:pt x="0" y="58820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232115" y="857250"/>
            <a:ext cx="11823771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  <a:ea typeface="Oswald Bold"/>
              </a:rPr>
              <a:t>小測驗-判斷象限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63987" y="3023409"/>
            <a:ext cx="11160026" cy="106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23"/>
              </a:lnSpc>
            </a:pPr>
            <a:r>
              <a:rPr lang="en-US" sz="6231">
                <a:solidFill>
                  <a:srgbClr val="231F20"/>
                </a:solidFill>
                <a:latin typeface="Noto Sans T Chinese"/>
                <a:ea typeface="Noto Sans T Chinese"/>
              </a:rPr>
              <a:t>輸入X和Y值來判斷其座標的象限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232115" y="857250"/>
            <a:ext cx="1182377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  <a:ea typeface="Oswald Bold"/>
              </a:rPr>
              <a:t>小測驗-平年與閏年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611582" y="2995288"/>
            <a:ext cx="11323618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 dirty="0" err="1">
                <a:solidFill>
                  <a:srgbClr val="231F20"/>
                </a:solidFill>
                <a:latin typeface="Noto Sans T Chinese Bold"/>
                <a:ea typeface="Noto Sans T Chinese Bold"/>
              </a:rPr>
              <a:t>請判斷這是平年還是閏年</a:t>
            </a:r>
            <a:r>
              <a:rPr lang="en-US" sz="5199" dirty="0">
                <a:solidFill>
                  <a:srgbClr val="231F20"/>
                </a:solidFill>
                <a:latin typeface="Noto Sans T Chinese Bold"/>
                <a:ea typeface="Noto Sans T Chinese Bold"/>
              </a:rPr>
              <a:t>(</a:t>
            </a:r>
            <a:r>
              <a:rPr lang="en-US" sz="5199" dirty="0" err="1">
                <a:solidFill>
                  <a:srgbClr val="231F20"/>
                </a:solidFill>
                <a:latin typeface="Noto Sans T Chinese Bold"/>
                <a:ea typeface="Noto Sans T Chinese Bold"/>
              </a:rPr>
              <a:t>輸入為西元</a:t>
            </a:r>
            <a:r>
              <a:rPr lang="en-US" sz="5199" dirty="0">
                <a:solidFill>
                  <a:srgbClr val="231F20"/>
                </a:solidFill>
                <a:latin typeface="Noto Sans T Chinese Bold"/>
                <a:ea typeface="Noto Sans T Chinese Bold"/>
              </a:rPr>
              <a:t>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4298593"/>
            <a:ext cx="18288000" cy="2607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87"/>
              </a:lnSpc>
              <a:spcBef>
                <a:spcPct val="0"/>
              </a:spcBef>
            </a:pPr>
            <a:r>
              <a:rPr lang="en-US" sz="7599" spc="744">
                <a:solidFill>
                  <a:srgbClr val="231F20"/>
                </a:solidFill>
                <a:latin typeface="Oswald Bold"/>
                <a:ea typeface="Oswald Bold"/>
              </a:rPr>
              <a:t>閏年:西元年被4整除且不被100整除，或被400整除。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774397" y="6372717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232115" y="857250"/>
            <a:ext cx="11823771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  <a:ea typeface="Oswald Bold"/>
              </a:rPr>
              <a:t>回家作業-兩光占卜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18200" y="3023409"/>
            <a:ext cx="13451601" cy="106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23"/>
              </a:lnSpc>
            </a:pPr>
            <a:r>
              <a:rPr lang="en-US" sz="6231">
                <a:solidFill>
                  <a:srgbClr val="231F20"/>
                </a:solidFill>
                <a:ea typeface="Noto Sans T Chinese"/>
              </a:rPr>
              <a:t>輸入月和日然後求看是普通、吉、大吉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18200" y="4803118"/>
            <a:ext cx="6029852" cy="3573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01"/>
              </a:lnSpc>
              <a:spcBef>
                <a:spcPct val="0"/>
              </a:spcBef>
            </a:pPr>
            <a:r>
              <a:rPr lang="en-US" sz="6885" spc="674">
                <a:solidFill>
                  <a:srgbClr val="231F20"/>
                </a:solidFill>
                <a:latin typeface="Oswald Bold"/>
                <a:ea typeface="Oswald Bold"/>
              </a:rPr>
              <a:t>M=月</a:t>
            </a:r>
          </a:p>
          <a:p>
            <a:pPr>
              <a:lnSpc>
                <a:spcPts val="9501"/>
              </a:lnSpc>
              <a:spcBef>
                <a:spcPct val="0"/>
              </a:spcBef>
            </a:pPr>
            <a:r>
              <a:rPr lang="en-US" sz="6885" spc="674">
                <a:solidFill>
                  <a:srgbClr val="231F20"/>
                </a:solidFill>
                <a:latin typeface="Oswald Bold"/>
                <a:ea typeface="Oswald Bold"/>
              </a:rPr>
              <a:t>D=日</a:t>
            </a:r>
          </a:p>
          <a:p>
            <a:pPr>
              <a:lnSpc>
                <a:spcPts val="9501"/>
              </a:lnSpc>
              <a:spcBef>
                <a:spcPct val="0"/>
              </a:spcBef>
            </a:pPr>
            <a:r>
              <a:rPr lang="en-US" sz="6885" spc="674">
                <a:solidFill>
                  <a:srgbClr val="231F20"/>
                </a:solidFill>
                <a:latin typeface="Oswald Bold"/>
              </a:rPr>
              <a:t>S=(M*2+D)%3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88014" y="4803118"/>
            <a:ext cx="5128185" cy="3566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501"/>
              </a:lnSpc>
              <a:spcBef>
                <a:spcPct val="0"/>
              </a:spcBef>
            </a:pPr>
            <a:r>
              <a:rPr lang="en-US" sz="6885" spc="674" dirty="0">
                <a:solidFill>
                  <a:srgbClr val="231F20"/>
                </a:solidFill>
                <a:latin typeface="Oswald Bold"/>
                <a:ea typeface="Oswald Bold"/>
              </a:rPr>
              <a:t>S = 0(</a:t>
            </a:r>
            <a:r>
              <a:rPr lang="en-US" sz="6885" spc="674" dirty="0" err="1">
                <a:solidFill>
                  <a:srgbClr val="231F20"/>
                </a:solidFill>
                <a:latin typeface="Oswald Bold"/>
                <a:ea typeface="Oswald Bold"/>
              </a:rPr>
              <a:t>普通</a:t>
            </a:r>
            <a:r>
              <a:rPr lang="en-US" sz="6885" spc="674" dirty="0">
                <a:solidFill>
                  <a:srgbClr val="231F20"/>
                </a:solidFill>
                <a:latin typeface="Oswald Bold"/>
                <a:ea typeface="Oswald Bold"/>
              </a:rPr>
              <a:t>)</a:t>
            </a:r>
          </a:p>
          <a:p>
            <a:pPr>
              <a:lnSpc>
                <a:spcPts val="9501"/>
              </a:lnSpc>
              <a:spcBef>
                <a:spcPct val="0"/>
              </a:spcBef>
            </a:pPr>
            <a:r>
              <a:rPr lang="en-US" sz="6885" spc="674" dirty="0">
                <a:solidFill>
                  <a:srgbClr val="231F20"/>
                </a:solidFill>
                <a:latin typeface="Oswald Bold"/>
                <a:ea typeface="Oswald Bold"/>
              </a:rPr>
              <a:t>S = 1(吉)</a:t>
            </a:r>
          </a:p>
          <a:p>
            <a:pPr>
              <a:lnSpc>
                <a:spcPts val="9501"/>
              </a:lnSpc>
              <a:spcBef>
                <a:spcPct val="0"/>
              </a:spcBef>
            </a:pPr>
            <a:r>
              <a:rPr lang="en-US" sz="6885" spc="674" dirty="0">
                <a:solidFill>
                  <a:srgbClr val="231F20"/>
                </a:solidFill>
                <a:latin typeface="Oswald Bold"/>
                <a:ea typeface="Oswald Bold"/>
              </a:rPr>
              <a:t>S = 2(</a:t>
            </a:r>
            <a:r>
              <a:rPr lang="en-US" sz="6885" spc="674" dirty="0" err="1">
                <a:solidFill>
                  <a:srgbClr val="231F20"/>
                </a:solidFill>
                <a:latin typeface="Oswald Bold"/>
                <a:ea typeface="Oswald Bold"/>
              </a:rPr>
              <a:t>大吉</a:t>
            </a:r>
            <a:r>
              <a:rPr lang="en-US" sz="6885" spc="674" dirty="0">
                <a:solidFill>
                  <a:srgbClr val="231F20"/>
                </a:solidFill>
                <a:latin typeface="Oswald Bold"/>
                <a:ea typeface="Oswald Bold"/>
              </a:rPr>
              <a:t>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267811" y="4518392"/>
            <a:ext cx="13752377" cy="1250216"/>
          </a:xfrm>
          <a:custGeom>
            <a:avLst/>
            <a:gdLst/>
            <a:ahLst/>
            <a:cxnLst/>
            <a:rect l="l" t="t" r="r" b="b"/>
            <a:pathLst>
              <a:path w="13752377" h="1250216">
                <a:moveTo>
                  <a:pt x="0" y="0"/>
                </a:moveTo>
                <a:lnTo>
                  <a:pt x="13752378" y="0"/>
                </a:lnTo>
                <a:lnTo>
                  <a:pt x="13752378" y="1250216"/>
                </a:lnTo>
                <a:lnTo>
                  <a:pt x="0" y="12502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232115" y="857250"/>
            <a:ext cx="1182377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  <a:ea typeface="Oswald Bold"/>
              </a:rPr>
              <a:t>小補充 -BOOL()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876964" y="2962991"/>
            <a:ext cx="3875359" cy="6537006"/>
          </a:xfrm>
          <a:custGeom>
            <a:avLst/>
            <a:gdLst/>
            <a:ahLst/>
            <a:cxnLst/>
            <a:rect l="l" t="t" r="r" b="b"/>
            <a:pathLst>
              <a:path w="3875359" h="6537006">
                <a:moveTo>
                  <a:pt x="0" y="0"/>
                </a:moveTo>
                <a:lnTo>
                  <a:pt x="3875358" y="0"/>
                </a:lnTo>
                <a:lnTo>
                  <a:pt x="3875358" y="6537006"/>
                </a:lnTo>
                <a:lnTo>
                  <a:pt x="0" y="65370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232115" y="857250"/>
            <a:ext cx="1182377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  <a:ea typeface="Oswald Bold"/>
              </a:rPr>
              <a:t>小測驗-布林判斷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444929" y="4088710"/>
            <a:ext cx="9456495" cy="4771626"/>
          </a:xfrm>
          <a:custGeom>
            <a:avLst/>
            <a:gdLst/>
            <a:ahLst/>
            <a:cxnLst/>
            <a:rect l="l" t="t" r="r" b="b"/>
            <a:pathLst>
              <a:path w="9456495" h="4771626">
                <a:moveTo>
                  <a:pt x="0" y="0"/>
                </a:moveTo>
                <a:lnTo>
                  <a:pt x="9456496" y="0"/>
                </a:lnTo>
                <a:lnTo>
                  <a:pt x="9456496" y="4771626"/>
                </a:lnTo>
                <a:lnTo>
                  <a:pt x="0" y="47716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435529" y="857250"/>
            <a:ext cx="741694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  <a:ea typeface="Oswald Bold"/>
              </a:rPr>
              <a:t>如果-否則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82785" y="2823671"/>
            <a:ext cx="192428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231F20"/>
                </a:solidFill>
                <a:latin typeface="Noto Sans T Chinese Bold"/>
                <a:ea typeface="Noto Sans T Chinese Bold"/>
              </a:rPr>
              <a:t>1.如果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755206" y="3710766"/>
            <a:ext cx="6777587" cy="5225876"/>
          </a:xfrm>
          <a:custGeom>
            <a:avLst/>
            <a:gdLst/>
            <a:ahLst/>
            <a:cxnLst/>
            <a:rect l="l" t="t" r="r" b="b"/>
            <a:pathLst>
              <a:path w="6777587" h="5225876">
                <a:moveTo>
                  <a:pt x="0" y="0"/>
                </a:moveTo>
                <a:lnTo>
                  <a:pt x="6777588" y="0"/>
                </a:lnTo>
                <a:lnTo>
                  <a:pt x="6777588" y="5225877"/>
                </a:lnTo>
                <a:lnTo>
                  <a:pt x="0" y="52258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435529" y="857250"/>
            <a:ext cx="741694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  <a:ea typeface="Oswald Bold"/>
              </a:rPr>
              <a:t>如果-否則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82785" y="2823671"/>
            <a:ext cx="192428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231F20"/>
                </a:solidFill>
                <a:latin typeface="Noto Sans T Chinese Bold"/>
                <a:ea typeface="Noto Sans T Chinese Bold"/>
              </a:rPr>
              <a:t>1.否則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909818" y="4060494"/>
            <a:ext cx="6942652" cy="5197806"/>
          </a:xfrm>
          <a:custGeom>
            <a:avLst/>
            <a:gdLst/>
            <a:ahLst/>
            <a:cxnLst/>
            <a:rect l="l" t="t" r="r" b="b"/>
            <a:pathLst>
              <a:path w="6942652" h="5197806">
                <a:moveTo>
                  <a:pt x="0" y="0"/>
                </a:moveTo>
                <a:lnTo>
                  <a:pt x="6942653" y="0"/>
                </a:lnTo>
                <a:lnTo>
                  <a:pt x="6942653" y="5197806"/>
                </a:lnTo>
                <a:lnTo>
                  <a:pt x="0" y="51978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435529" y="857250"/>
            <a:ext cx="741694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  <a:ea typeface="Oswald Bold"/>
              </a:rPr>
              <a:t>如果-否則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82785" y="2823671"/>
            <a:ext cx="324504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231F20"/>
                </a:solidFill>
                <a:latin typeface="Noto Sans T Chinese Bold"/>
                <a:ea typeface="Noto Sans T Chinese Bold"/>
              </a:rPr>
              <a:t>1.否則如果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5486400" y="2875950"/>
          <a:ext cx="7315200" cy="6896100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9350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ea typeface="Oswald Bold"/>
                        </a:rPr>
                        <a:t>等於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Oswald Bold"/>
                        </a:rPr>
                        <a:t>A == B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9350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ea typeface="Oswald Bold"/>
                        </a:rPr>
                        <a:t>不等於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Oswald Bold"/>
                        </a:rPr>
                        <a:t>A != B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9350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ea typeface="Oswald Bold"/>
                        </a:rPr>
                        <a:t>大於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Oswald Bold"/>
                        </a:rPr>
                        <a:t>A &gt; B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9350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ea typeface="Oswald Bold"/>
                        </a:rPr>
                        <a:t>小於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Oswald Bold"/>
                        </a:rPr>
                        <a:t>A  &lt; B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9350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ea typeface="Oswald Bold"/>
                        </a:rPr>
                        <a:t>大於等於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Oswald Bold"/>
                        </a:rPr>
                        <a:t>A &gt;= B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49350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ea typeface="Oswald Bold"/>
                        </a:rPr>
                        <a:t>小於等於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Oswald Bold"/>
                        </a:rPr>
                        <a:t>A &lt;= B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3232115" y="857250"/>
            <a:ext cx="1182377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ea typeface="Oswald Bold"/>
              </a:rPr>
              <a:t>關係運算子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232115" y="857250"/>
            <a:ext cx="1182377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  <a:ea typeface="Oswald Bold"/>
              </a:rPr>
              <a:t>小測驗-奇偶數判斷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30976" y="4652327"/>
            <a:ext cx="11524909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 dirty="0" err="1">
                <a:solidFill>
                  <a:srgbClr val="231F20"/>
                </a:solidFill>
                <a:ea typeface="Noto Sans T Chinese Bold"/>
              </a:rPr>
              <a:t>輸入一個數字後判斷其是奇數還是偶數</a:t>
            </a:r>
            <a:endParaRPr lang="en-US" sz="5199" dirty="0">
              <a:solidFill>
                <a:srgbClr val="231F20"/>
              </a:solidFill>
              <a:ea typeface="Noto Sans T Chinese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435343" y="4088710"/>
            <a:ext cx="6000976" cy="5480230"/>
          </a:xfrm>
          <a:custGeom>
            <a:avLst/>
            <a:gdLst/>
            <a:ahLst/>
            <a:cxnLst/>
            <a:rect l="l" t="t" r="r" b="b"/>
            <a:pathLst>
              <a:path w="6000976" h="5480230">
                <a:moveTo>
                  <a:pt x="0" y="0"/>
                </a:moveTo>
                <a:lnTo>
                  <a:pt x="6000976" y="0"/>
                </a:lnTo>
                <a:lnTo>
                  <a:pt x="6000976" y="5480230"/>
                </a:lnTo>
                <a:lnTo>
                  <a:pt x="0" y="54802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232115" y="857250"/>
            <a:ext cx="1182377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  <a:ea typeface="Oswald Bold"/>
              </a:rPr>
              <a:t>小測驗-成績判斷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73729" y="2995288"/>
            <a:ext cx="8480271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 dirty="0" err="1">
                <a:solidFill>
                  <a:srgbClr val="231F20"/>
                </a:solidFill>
                <a:ea typeface="Noto Sans T Chinese Bold"/>
              </a:rPr>
              <a:t>輸入一個成績後判斷其等級</a:t>
            </a:r>
            <a:endParaRPr lang="en-US" sz="5199" dirty="0">
              <a:solidFill>
                <a:srgbClr val="231F20"/>
              </a:solidFill>
              <a:ea typeface="Noto Sans T Chinese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240394" y="3201366"/>
            <a:ext cx="9807212" cy="4763754"/>
          </a:xfrm>
          <a:custGeom>
            <a:avLst/>
            <a:gdLst/>
            <a:ahLst/>
            <a:cxnLst/>
            <a:rect l="l" t="t" r="r" b="b"/>
            <a:pathLst>
              <a:path w="9807212" h="4763754">
                <a:moveTo>
                  <a:pt x="0" y="0"/>
                </a:moveTo>
                <a:lnTo>
                  <a:pt x="9807212" y="0"/>
                </a:lnTo>
                <a:lnTo>
                  <a:pt x="9807212" y="4763754"/>
                </a:lnTo>
                <a:lnTo>
                  <a:pt x="0" y="47637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59580" b="-103857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232115" y="857250"/>
            <a:ext cx="1182377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  <a:ea typeface="Oswald Bold"/>
              </a:rPr>
              <a:t>邏輯運算子-AND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287083" y="3346448"/>
            <a:ext cx="9713833" cy="4119479"/>
          </a:xfrm>
          <a:custGeom>
            <a:avLst/>
            <a:gdLst/>
            <a:ahLst/>
            <a:cxnLst/>
            <a:rect l="l" t="t" r="r" b="b"/>
            <a:pathLst>
              <a:path w="9713833" h="4119479">
                <a:moveTo>
                  <a:pt x="0" y="0"/>
                </a:moveTo>
                <a:lnTo>
                  <a:pt x="9713834" y="0"/>
                </a:lnTo>
                <a:lnTo>
                  <a:pt x="9713834" y="4119479"/>
                </a:lnTo>
                <a:lnTo>
                  <a:pt x="0" y="41194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232115" y="857250"/>
            <a:ext cx="1182377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  <a:ea typeface="Oswald Bold"/>
              </a:rPr>
              <a:t>邏輯運算子-AND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</Words>
  <Application>Microsoft Office PowerPoint</Application>
  <PresentationFormat>自訂</PresentationFormat>
  <Paragraphs>72</Paragraphs>
  <Slides>16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2" baseType="lpstr">
      <vt:lpstr>Noto Sans T Chinese Bold</vt:lpstr>
      <vt:lpstr>Calibri</vt:lpstr>
      <vt:lpstr>Oswald Bold</vt:lpstr>
      <vt:lpstr>Arial</vt:lpstr>
      <vt:lpstr>Noto Sans T Chinese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第三周-邏輯與判斷式</dc:title>
  <cp:lastModifiedBy>知謙 唐</cp:lastModifiedBy>
  <cp:revision>2</cp:revision>
  <dcterms:created xsi:type="dcterms:W3CDTF">2006-08-16T00:00:00Z</dcterms:created>
  <dcterms:modified xsi:type="dcterms:W3CDTF">2024-01-16T15:15:09Z</dcterms:modified>
  <dc:identifier>DAF2IjblAD4</dc:identifier>
</cp:coreProperties>
</file>